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ED6"/>
    <a:srgbClr val="78A742"/>
    <a:srgbClr val="004F8B"/>
    <a:srgbClr val="B4C7E7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58"/>
    <p:restoredTop sz="96405"/>
  </p:normalViewPr>
  <p:slideViewPr>
    <p:cSldViewPr snapToGrid="0">
      <p:cViewPr>
        <p:scale>
          <a:sx n="64" d="100"/>
          <a:sy n="64" d="100"/>
        </p:scale>
        <p:origin x="5048" y="-2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F9FDA-D022-D849-AEBE-EA970DCC8816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D887A-E497-6749-91C0-809569964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91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DD887A-E497-6749-91C0-809569964A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15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9/25/24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Picture 214">
            <a:extLst>
              <a:ext uri="{FF2B5EF4-FFF2-40B4-BE49-F238E27FC236}">
                <a16:creationId xmlns:a16="http://schemas.microsoft.com/office/drawing/2014/main" id="{8A6EA06D-5033-D2FD-D3BC-8936547D5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3200" y="20670651"/>
            <a:ext cx="7772400" cy="8731955"/>
          </a:xfrm>
          <a:prstGeom prst="rect">
            <a:avLst/>
          </a:prstGeom>
        </p:spPr>
      </p:pic>
      <p:sp>
        <p:nvSpPr>
          <p:cNvPr id="40" name="Rectangle à coins arrondis 24">
            <a:extLst>
              <a:ext uri="{FF2B5EF4-FFF2-40B4-BE49-F238E27FC236}">
                <a16:creationId xmlns:a16="http://schemas.microsoft.com/office/drawing/2014/main" id="{2DF635E8-88C6-847B-6F12-F8F8B85F6BCC}"/>
              </a:ext>
            </a:extLst>
          </p:cNvPr>
          <p:cNvSpPr/>
          <p:nvPr/>
        </p:nvSpPr>
        <p:spPr>
          <a:xfrm>
            <a:off x="259996" y="11897456"/>
            <a:ext cx="21323096" cy="3494865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Land-to-Ocean fluxes in ECCO-Darwin</a:t>
            </a:r>
          </a:p>
        </p:txBody>
      </p:sp>
      <p:sp>
        <p:nvSpPr>
          <p:cNvPr id="246" name="Rectangle à coins arrondis 24">
            <a:extLst>
              <a:ext uri="{FF2B5EF4-FFF2-40B4-BE49-F238E27FC236}">
                <a16:creationId xmlns:a16="http://schemas.microsoft.com/office/drawing/2014/main" id="{78237684-41C9-5C0F-2A1C-B5C9764BA4FC}"/>
              </a:ext>
            </a:extLst>
          </p:cNvPr>
          <p:cNvSpPr/>
          <p:nvPr/>
        </p:nvSpPr>
        <p:spPr>
          <a:xfrm>
            <a:off x="285749" y="7380466"/>
            <a:ext cx="21323097" cy="4204268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ECCO-Darwin Model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960220"/>
            <a:ext cx="21945600" cy="512434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14400" y="29299558"/>
            <a:ext cx="805069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2392DB-040A-4601-1FDF-EE467A2C2C89}"/>
              </a:ext>
            </a:extLst>
          </p:cNvPr>
          <p:cNvSpPr txBox="1"/>
          <p:nvPr/>
        </p:nvSpPr>
        <p:spPr>
          <a:xfrm>
            <a:off x="914400" y="32432886"/>
            <a:ext cx="5976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Copyright 2024. All rights reserved.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965096" y="29350566"/>
            <a:ext cx="12643752" cy="33694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8744A6-324B-83AB-035A-35E0AAF38EC7}"/>
              </a:ext>
            </a:extLst>
          </p:cNvPr>
          <p:cNvSpPr txBox="1"/>
          <p:nvPr/>
        </p:nvSpPr>
        <p:spPr>
          <a:xfrm>
            <a:off x="9210912" y="29470295"/>
            <a:ext cx="1239793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R. Savelli, D. Carroll, D.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Menemenlis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J. Lauderdale, S.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Dutkiewicz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M. </a:t>
            </a: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Manizza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A. Bloom, K. Castro-Morales, C. E. Miller, M. Simard, K. W. Bowman, H. Zhang, (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in revisions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400" dirty="0">
                <a:effectLst/>
                <a:latin typeface="Arial" panose="020B0604020202020204" pitchFamily="34" charset="0"/>
              </a:rPr>
              <a:t>Monitoring Present-day Ocean Carbon Cycling Response to Terrestrial Biogeochemical Fluxes with the ECCO-Darwin Data-Assimilative Global Ocean Biogeochemistry Model. </a:t>
            </a:r>
            <a:r>
              <a:rPr lang="en-US" alt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JAMES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28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818-354-4768   |    </a:t>
            </a:r>
            <a:r>
              <a:rPr lang="en-US" altLang="en-US" sz="2800" b="1" i="1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raphael.savelli@jpl.nasa.gov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736042" y="2932778"/>
            <a:ext cx="204735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Present-day Ocean Carbon in Response to Terrestrial Biogeochemical Fluxes with the ECCO-Darwin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441640" y="5589028"/>
            <a:ext cx="19376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Raphaël Savelli, JPL Postdoctoral Fellow (329B)</a:t>
            </a:r>
          </a:p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Dimitris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Menemenlis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(329B), Kyra Adams (329C), Dustin Carroll (MLML, SJSU)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1728FA-0EFF-656C-E1A6-9DB0FF8B67CF}"/>
              </a:ext>
            </a:extLst>
          </p:cNvPr>
          <p:cNvSpPr txBox="1"/>
          <p:nvPr/>
        </p:nvSpPr>
        <p:spPr>
          <a:xfrm>
            <a:off x="923278" y="31458235"/>
            <a:ext cx="597625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PRD-E-017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845D34-1229-65E4-3113-2CF55E488CBA}"/>
              </a:ext>
            </a:extLst>
          </p:cNvPr>
          <p:cNvSpPr/>
          <p:nvPr/>
        </p:nvSpPr>
        <p:spPr>
          <a:xfrm>
            <a:off x="0" y="-54024"/>
            <a:ext cx="21945600" cy="1918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76030-42F3-7F5F-67B7-322C1BC76FA5}"/>
              </a:ext>
            </a:extLst>
          </p:cNvPr>
          <p:cNvSpPr txBox="1"/>
          <p:nvPr/>
        </p:nvSpPr>
        <p:spPr>
          <a:xfrm>
            <a:off x="729474" y="65221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1A1306F-7A3F-8C68-F689-BF30D8CC5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97512" y="9708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E1D94B9-D0C0-7592-6A92-A3B908AE7B92}"/>
              </a:ext>
            </a:extLst>
          </p:cNvPr>
          <p:cNvSpPr txBox="1"/>
          <p:nvPr/>
        </p:nvSpPr>
        <p:spPr>
          <a:xfrm>
            <a:off x="800099" y="2072822"/>
            <a:ext cx="2041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AD651B7-104A-A46F-CD70-0DC3FA4356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30" t="67591" r="48545" b="4205"/>
          <a:stretch/>
        </p:blipFill>
        <p:spPr>
          <a:xfrm>
            <a:off x="718039" y="21592748"/>
            <a:ext cx="9206974" cy="433130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A79FCB4-7FAD-EEB6-6C04-B4767D400DE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96" t="4429" r="48736" b="67384"/>
          <a:stretch/>
        </p:blipFill>
        <p:spPr>
          <a:xfrm>
            <a:off x="1030218" y="27074229"/>
            <a:ext cx="4051228" cy="192151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7396902-D45D-B4D5-91FE-3E94AE50600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640" t="4429" r="1592" b="67384"/>
          <a:stretch/>
        </p:blipFill>
        <p:spPr>
          <a:xfrm>
            <a:off x="5117983" y="27118735"/>
            <a:ext cx="4051229" cy="1948505"/>
          </a:xfrm>
          <a:prstGeom prst="rect">
            <a:avLst/>
          </a:prstGeom>
        </p:spPr>
      </p:pic>
      <p:sp>
        <p:nvSpPr>
          <p:cNvPr id="24" name="ZoneTexte 6">
            <a:extLst>
              <a:ext uri="{FF2B5EF4-FFF2-40B4-BE49-F238E27FC236}">
                <a16:creationId xmlns:a16="http://schemas.microsoft.com/office/drawing/2014/main" id="{7BD6E88F-EC62-C3E4-DF9A-937C68423413}"/>
              </a:ext>
            </a:extLst>
          </p:cNvPr>
          <p:cNvSpPr txBox="1"/>
          <p:nvPr/>
        </p:nvSpPr>
        <p:spPr>
          <a:xfrm>
            <a:off x="479495" y="8201978"/>
            <a:ext cx="3605203" cy="2673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a) An Ocean Data-Assimilative Solution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Physical circulation and sea-ice based on the ECCO ocean state estimate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Realistic representation of ocean ecosystems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Radiative transfer through water column</a:t>
            </a:r>
          </a:p>
          <a:p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C60FB609-CE59-2A4B-162E-299CD4E782CC}"/>
              </a:ext>
            </a:extLst>
          </p:cNvPr>
          <p:cNvSpPr txBox="1">
            <a:spLocks/>
          </p:cNvSpPr>
          <p:nvPr/>
        </p:nvSpPr>
        <p:spPr>
          <a:xfrm>
            <a:off x="14846354" y="11069121"/>
            <a:ext cx="5765528" cy="4913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tx1"/>
                </a:solidFill>
                <a:latin typeface="Trebuchet MS" panose="020B0703020202090204" pitchFamily="34" charset="0"/>
              </a:rPr>
              <a:t>Attribution of space-time variability in global-ocean DIC. </a:t>
            </a:r>
            <a:r>
              <a:rPr lang="en-US" dirty="0">
                <a:solidFill>
                  <a:schemeClr val="tx1"/>
                </a:solidFill>
                <a:latin typeface="Trebuchet MS" panose="020B0703020202090204" pitchFamily="34" charset="0"/>
              </a:rPr>
              <a:t>Carroll et al. (2022), </a:t>
            </a:r>
            <a:r>
              <a:rPr lang="en-US" i="1" dirty="0">
                <a:solidFill>
                  <a:schemeClr val="tx1"/>
                </a:solidFill>
                <a:latin typeface="Trebuchet MS" panose="020B0703020202090204" pitchFamily="34" charset="0"/>
              </a:rPr>
              <a:t>GBC</a:t>
            </a:r>
            <a:r>
              <a:rPr lang="en-US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</a:p>
          <a:p>
            <a:pPr algn="ctr"/>
            <a:endParaRPr lang="en-US" sz="14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FA317CE-05D7-3D5C-2CA6-14AFF774BF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133179" y="8650338"/>
            <a:ext cx="7191878" cy="217968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C891A06-98B2-22AB-79F6-6EE2C8E1E4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2" y="12988843"/>
            <a:ext cx="4558867" cy="22373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6E148E1-3E5C-A048-7B93-1D57E40D36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63076" y="13005704"/>
            <a:ext cx="2577757" cy="2198088"/>
          </a:xfrm>
          <a:prstGeom prst="rect">
            <a:avLst/>
          </a:prstGeom>
        </p:spPr>
      </p:pic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6B144B42-1518-1DF5-4C74-21F37D390BDB}"/>
              </a:ext>
            </a:extLst>
          </p:cNvPr>
          <p:cNvSpPr txBox="1">
            <a:spLocks/>
          </p:cNvSpPr>
          <p:nvPr/>
        </p:nvSpPr>
        <p:spPr>
          <a:xfrm>
            <a:off x="8878234" y="14806841"/>
            <a:ext cx="2887490" cy="4013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chemeClr val="tx1"/>
                </a:solidFill>
                <a:latin typeface="Trebuchet MS" panose="020B0703020202090204" pitchFamily="34" charset="0"/>
              </a:rPr>
              <a:t>Surface-ocean pCO</a:t>
            </a:r>
            <a:r>
              <a:rPr lang="en-US" sz="1600" b="1" baseline="-25000" dirty="0">
                <a:solidFill>
                  <a:schemeClr val="tx1"/>
                </a:solidFill>
                <a:latin typeface="Trebuchet MS" panose="020B0703020202090204" pitchFamily="34" charset="0"/>
              </a:rPr>
              <a:t>2</a:t>
            </a:r>
            <a:r>
              <a:rPr lang="en-US" sz="1600" b="1" dirty="0">
                <a:solidFill>
                  <a:schemeClr val="tx1"/>
                </a:solidFill>
                <a:latin typeface="Trebuchet MS" panose="020B0703020202090204" pitchFamily="34" charset="0"/>
              </a:rPr>
              <a:t> in Tropical Atlantic. </a:t>
            </a:r>
          </a:p>
          <a:p>
            <a:r>
              <a:rPr lang="en-US" dirty="0">
                <a:solidFill>
                  <a:schemeClr val="tx1"/>
                </a:solidFill>
                <a:latin typeface="Trebuchet MS" panose="020B0703020202090204" pitchFamily="34" charset="0"/>
              </a:rPr>
              <a:t>Castro-Morales et al. (</a:t>
            </a:r>
            <a:r>
              <a:rPr lang="en-US" i="1" dirty="0">
                <a:solidFill>
                  <a:schemeClr val="tx1"/>
                </a:solidFill>
                <a:latin typeface="Trebuchet MS" panose="020B0703020202090204" pitchFamily="34" charset="0"/>
              </a:rPr>
              <a:t>in prep</a:t>
            </a:r>
            <a:r>
              <a:rPr lang="en-US" dirty="0">
                <a:solidFill>
                  <a:schemeClr val="tx1"/>
                </a:solidFill>
                <a:latin typeface="Trebuchet MS" panose="020B0703020202090204" pitchFamily="34" charset="0"/>
              </a:rPr>
              <a:t>).</a:t>
            </a:r>
          </a:p>
          <a:p>
            <a:endParaRPr lang="en-US" sz="14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endParaRPr lang="en-US" sz="14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41" name="ZoneTexte 6">
            <a:extLst>
              <a:ext uri="{FF2B5EF4-FFF2-40B4-BE49-F238E27FC236}">
                <a16:creationId xmlns:a16="http://schemas.microsoft.com/office/drawing/2014/main" id="{7D6F4BA0-2471-F43D-AE4E-2D48F730A4E4}"/>
              </a:ext>
            </a:extLst>
          </p:cNvPr>
          <p:cNvSpPr txBox="1"/>
          <p:nvPr/>
        </p:nvSpPr>
        <p:spPr>
          <a:xfrm>
            <a:off x="512320" y="12584601"/>
            <a:ext cx="5253049" cy="350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a) Monthly diffuse terrestrial freshwater discharge </a:t>
            </a:r>
          </a:p>
        </p:txBody>
      </p:sp>
      <p:sp>
        <p:nvSpPr>
          <p:cNvPr id="42" name="ZoneTexte 18">
            <a:extLst>
              <a:ext uri="{FF2B5EF4-FFF2-40B4-BE49-F238E27FC236}">
                <a16:creationId xmlns:a16="http://schemas.microsoft.com/office/drawing/2014/main" id="{244D2107-837D-0A44-40CC-CDC054AFCE72}"/>
              </a:ext>
            </a:extLst>
          </p:cNvPr>
          <p:cNvSpPr txBox="1"/>
          <p:nvPr/>
        </p:nvSpPr>
        <p:spPr>
          <a:xfrm>
            <a:off x="14056517" y="22199815"/>
            <a:ext cx="40028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Summary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A768FD8-D6D9-85C6-D056-0730AD94CC2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0" b="65301"/>
          <a:stretch/>
        </p:blipFill>
        <p:spPr>
          <a:xfrm>
            <a:off x="-18173" y="18497386"/>
            <a:ext cx="9254810" cy="2442115"/>
          </a:xfrm>
          <a:prstGeom prst="rect">
            <a:avLst/>
          </a:prstGeom>
        </p:spPr>
      </p:pic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9C3D9E8D-6C7C-ED18-8172-B3596AE49E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2999357"/>
              </p:ext>
            </p:extLst>
          </p:nvPr>
        </p:nvGraphicFramePr>
        <p:xfrm>
          <a:off x="12060964" y="13637590"/>
          <a:ext cx="8757247" cy="1493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0858">
                  <a:extLst>
                    <a:ext uri="{9D8B030D-6E8A-4147-A177-3AD203B41FA5}">
                      <a16:colId xmlns:a16="http://schemas.microsoft.com/office/drawing/2014/main" val="2923590532"/>
                    </a:ext>
                  </a:extLst>
                </a:gridCol>
                <a:gridCol w="1157903">
                  <a:extLst>
                    <a:ext uri="{9D8B030D-6E8A-4147-A177-3AD203B41FA5}">
                      <a16:colId xmlns:a16="http://schemas.microsoft.com/office/drawing/2014/main" val="3396092397"/>
                    </a:ext>
                  </a:extLst>
                </a:gridCol>
                <a:gridCol w="1627920">
                  <a:extLst>
                    <a:ext uri="{9D8B030D-6E8A-4147-A177-3AD203B41FA5}">
                      <a16:colId xmlns:a16="http://schemas.microsoft.com/office/drawing/2014/main" val="2733271775"/>
                    </a:ext>
                  </a:extLst>
                </a:gridCol>
                <a:gridCol w="709214">
                  <a:extLst>
                    <a:ext uri="{9D8B030D-6E8A-4147-A177-3AD203B41FA5}">
                      <a16:colId xmlns:a16="http://schemas.microsoft.com/office/drawing/2014/main" val="1881059170"/>
                    </a:ext>
                  </a:extLst>
                </a:gridCol>
                <a:gridCol w="2851352">
                  <a:extLst>
                    <a:ext uri="{9D8B030D-6E8A-4147-A177-3AD203B41FA5}">
                      <a16:colId xmlns:a16="http://schemas.microsoft.com/office/drawing/2014/main" val="507189266"/>
                    </a:ext>
                  </a:extLst>
                </a:gridCol>
              </a:tblGrid>
              <a:tr h="236620">
                <a:tc>
                  <a:txBody>
                    <a:bodyPr/>
                    <a:lstStyle/>
                    <a:p>
                      <a:pPr algn="ctr"/>
                      <a:endParaRPr lang="en-US" sz="1400" b="0" i="0" dirty="0">
                        <a:ln>
                          <a:noFill/>
                        </a:ln>
                        <a:latin typeface="Trebuchet MS" panose="020B070302020209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Model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Period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Grid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Variables of interest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51848"/>
                  </a:ext>
                </a:extLst>
              </a:tr>
              <a:tr h="461386"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Daily discharge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JRA55-do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1958–present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55 km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Freshwater runoff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927329"/>
                  </a:ext>
                </a:extLst>
              </a:tr>
              <a:tr h="451157"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Annual carbon and nutrient discharge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Global NEWS 2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Year 2000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Point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09585" rtl="0" eaLnBrk="1" latinLnBrk="0" hangingPunct="1"/>
                      <a:r>
                        <a:rPr lang="en-US" sz="16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rebuchet MS" panose="020B0703020202090204" pitchFamily="34" charset="0"/>
                          <a:ea typeface="+mn-ea"/>
                          <a:cs typeface="+mn-cs"/>
                        </a:rPr>
                        <a:t>Dissolved organic and inorganic nutrients (C, N, Si)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246545"/>
                  </a:ext>
                </a:extLst>
              </a:tr>
            </a:tbl>
          </a:graphicData>
        </a:graphic>
      </p:graphicFrame>
      <p:sp>
        <p:nvSpPr>
          <p:cNvPr id="53" name="Rectangle à coins arrondis 24">
            <a:extLst>
              <a:ext uri="{FF2B5EF4-FFF2-40B4-BE49-F238E27FC236}">
                <a16:creationId xmlns:a16="http://schemas.microsoft.com/office/drawing/2014/main" id="{8A9315BA-9C93-B29C-F619-49E47B3DD690}"/>
              </a:ext>
            </a:extLst>
          </p:cNvPr>
          <p:cNvSpPr/>
          <p:nvPr/>
        </p:nvSpPr>
        <p:spPr>
          <a:xfrm>
            <a:off x="259996" y="15726190"/>
            <a:ext cx="21323096" cy="1798232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lang="en-US" sz="3073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Trebuchet MS" panose="020B0703020202090204" pitchFamily="34" charset="0"/>
              </a:rPr>
              <a:t>Quantifying the impact of terrestrial carbon and nutrients in ocean carbon biogeochemistry using the ECCO-Darwin framework</a:t>
            </a:r>
          </a:p>
          <a:p>
            <a:pPr algn="ctr"/>
            <a:endParaRPr lang="en-US" sz="3073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3" name="ZoneTexte 6">
            <a:extLst>
              <a:ext uri="{FF2B5EF4-FFF2-40B4-BE49-F238E27FC236}">
                <a16:creationId xmlns:a16="http://schemas.microsoft.com/office/drawing/2014/main" id="{60657EE9-8098-9854-DEBC-0E660EC3055F}"/>
              </a:ext>
            </a:extLst>
          </p:cNvPr>
          <p:cNvSpPr txBox="1"/>
          <p:nvPr/>
        </p:nvSpPr>
        <p:spPr>
          <a:xfrm>
            <a:off x="9435193" y="27085044"/>
            <a:ext cx="3616915" cy="2415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Riverine carbon and nitrogen play different roles in ocean biogeochemistry: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solidFill>
                  <a:srgbClr val="FF000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C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runoff drives more CO</a:t>
            </a:r>
            <a:r>
              <a:rPr lang="en-US" sz="1677" baseline="-25000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2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outgassing through solubility pump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solidFill>
                  <a:srgbClr val="0070C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N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runoff drives more </a:t>
            </a:r>
            <a:r>
              <a:rPr lang="en-US" sz="1677" dirty="0" err="1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ingassing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through primary production</a:t>
            </a:r>
          </a:p>
          <a:p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</p:txBody>
      </p:sp>
      <p:pic>
        <p:nvPicPr>
          <p:cNvPr id="200" name="Picture 199">
            <a:extLst>
              <a:ext uri="{FF2B5EF4-FFF2-40B4-BE49-F238E27FC236}">
                <a16:creationId xmlns:a16="http://schemas.microsoft.com/office/drawing/2014/main" id="{70ABA2A9-CBE9-FBCA-C968-9B1A52B43A0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3" t="34910" b="34892"/>
          <a:stretch/>
        </p:blipFill>
        <p:spPr>
          <a:xfrm>
            <a:off x="9204230" y="18337336"/>
            <a:ext cx="4598447" cy="2572409"/>
          </a:xfrm>
          <a:prstGeom prst="rect">
            <a:avLst/>
          </a:prstGeom>
        </p:spPr>
      </p:pic>
      <p:sp>
        <p:nvSpPr>
          <p:cNvPr id="55" name="ZoneTexte 6">
            <a:extLst>
              <a:ext uri="{FF2B5EF4-FFF2-40B4-BE49-F238E27FC236}">
                <a16:creationId xmlns:a16="http://schemas.microsoft.com/office/drawing/2014/main" id="{09D9546A-11AE-465F-AEC3-3417A21706C7}"/>
              </a:ext>
            </a:extLst>
          </p:cNvPr>
          <p:cNvSpPr txBox="1"/>
          <p:nvPr/>
        </p:nvSpPr>
        <p:spPr>
          <a:xfrm>
            <a:off x="14005583" y="18507900"/>
            <a:ext cx="3312659" cy="2415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Contrasting patterns in C/nutrient discharge: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Arctic and Tropical Atlantic are dominated by dissolved carbon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Southeast Asia is dominated by dissolved inorganic nitrogen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</p:txBody>
      </p:sp>
      <p:sp>
        <p:nvSpPr>
          <p:cNvPr id="210" name="ZoneTexte 18">
            <a:extLst>
              <a:ext uri="{FF2B5EF4-FFF2-40B4-BE49-F238E27FC236}">
                <a16:creationId xmlns:a16="http://schemas.microsoft.com/office/drawing/2014/main" id="{D6A30900-C457-7F02-F1C9-EE4667CD93C8}"/>
              </a:ext>
            </a:extLst>
          </p:cNvPr>
          <p:cNvSpPr txBox="1"/>
          <p:nvPr/>
        </p:nvSpPr>
        <p:spPr>
          <a:xfrm>
            <a:off x="77959" y="17662454"/>
            <a:ext cx="1385842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1) Compute Land-to-Ocean fluxes</a:t>
            </a:r>
          </a:p>
        </p:txBody>
      </p:sp>
      <p:sp>
        <p:nvSpPr>
          <p:cNvPr id="211" name="ZoneTexte 18">
            <a:extLst>
              <a:ext uri="{FF2B5EF4-FFF2-40B4-BE49-F238E27FC236}">
                <a16:creationId xmlns:a16="http://schemas.microsoft.com/office/drawing/2014/main" id="{137F076A-6156-C48A-EEDD-F320EEE87856}"/>
              </a:ext>
            </a:extLst>
          </p:cNvPr>
          <p:cNvSpPr txBox="1"/>
          <p:nvPr/>
        </p:nvSpPr>
        <p:spPr>
          <a:xfrm>
            <a:off x="106381" y="20974784"/>
            <a:ext cx="1379346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2) Quantify associated change in air-sea CO</a:t>
            </a:r>
            <a:r>
              <a:rPr lang="en-US" sz="3800" b="1" baseline="-25000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2</a:t>
            </a:r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 fluxes</a:t>
            </a:r>
          </a:p>
        </p:txBody>
      </p:sp>
      <p:sp>
        <p:nvSpPr>
          <p:cNvPr id="212" name="ZoneTexte 18">
            <a:extLst>
              <a:ext uri="{FF2B5EF4-FFF2-40B4-BE49-F238E27FC236}">
                <a16:creationId xmlns:a16="http://schemas.microsoft.com/office/drawing/2014/main" id="{C70616C1-2417-3EC9-D676-01333F60265F}"/>
              </a:ext>
            </a:extLst>
          </p:cNvPr>
          <p:cNvSpPr txBox="1"/>
          <p:nvPr/>
        </p:nvSpPr>
        <p:spPr>
          <a:xfrm>
            <a:off x="41422" y="26108752"/>
            <a:ext cx="1385842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00" b="1" dirty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3) Identify respective role of carbon and nutrients</a:t>
            </a:r>
          </a:p>
        </p:txBody>
      </p:sp>
      <p:sp>
        <p:nvSpPr>
          <p:cNvPr id="213" name="ZoneTexte 6">
            <a:extLst>
              <a:ext uri="{FF2B5EF4-FFF2-40B4-BE49-F238E27FC236}">
                <a16:creationId xmlns:a16="http://schemas.microsoft.com/office/drawing/2014/main" id="{63953C7C-778E-5DA3-324C-74B46E4EDCBC}"/>
              </a:ext>
            </a:extLst>
          </p:cNvPr>
          <p:cNvSpPr txBox="1"/>
          <p:nvPr/>
        </p:nvSpPr>
        <p:spPr>
          <a:xfrm>
            <a:off x="9961549" y="23770388"/>
            <a:ext cx="3616915" cy="1898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Including riverine C/nutrients generally increases ocean CO</a:t>
            </a:r>
            <a:r>
              <a:rPr lang="en-US" sz="1677" baseline="-25000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2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 outgassing: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Global: </a:t>
            </a:r>
            <a:r>
              <a:rPr lang="en-US" sz="1677" dirty="0">
                <a:solidFill>
                  <a:srgbClr val="FF000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+1.5% (+0.03 Pg C yr-1)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solidFill>
                  <a:srgbClr val="7030A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Arctic Ocean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: </a:t>
            </a:r>
            <a:r>
              <a:rPr lang="en-US" sz="1677" dirty="0">
                <a:solidFill>
                  <a:srgbClr val="FF000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+10%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solidFill>
                  <a:srgbClr val="C0000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Tropical Atlantic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: </a:t>
            </a:r>
            <a:r>
              <a:rPr lang="en-US" sz="1677" dirty="0">
                <a:solidFill>
                  <a:srgbClr val="FF000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+20%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77" dirty="0">
                <a:solidFill>
                  <a:srgbClr val="00B05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Southeast Asia</a:t>
            </a:r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: </a:t>
            </a:r>
            <a:r>
              <a:rPr lang="en-US" sz="1677" dirty="0">
                <a:solidFill>
                  <a:srgbClr val="0070C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-9%</a:t>
            </a:r>
          </a:p>
        </p:txBody>
      </p:sp>
      <p:sp>
        <p:nvSpPr>
          <p:cNvPr id="216" name="ZoneTexte 6">
            <a:extLst>
              <a:ext uri="{FF2B5EF4-FFF2-40B4-BE49-F238E27FC236}">
                <a16:creationId xmlns:a16="http://schemas.microsoft.com/office/drawing/2014/main" id="{AC740430-D36B-90D7-415D-F90CBD696152}"/>
              </a:ext>
            </a:extLst>
          </p:cNvPr>
          <p:cNvSpPr txBox="1"/>
          <p:nvPr/>
        </p:nvSpPr>
        <p:spPr>
          <a:xfrm>
            <a:off x="14021290" y="8203395"/>
            <a:ext cx="3605203" cy="608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c) A carbon monitoring solution</a:t>
            </a:r>
          </a:p>
          <a:p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75E5E9-F9EA-DDE8-10FF-3E92A0941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430" y="8136432"/>
            <a:ext cx="3817330" cy="286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Main graphic">
            <a:extLst>
              <a:ext uri="{FF2B5EF4-FFF2-40B4-BE49-F238E27FC236}">
                <a16:creationId xmlns:a16="http://schemas.microsoft.com/office/drawing/2014/main" id="{99161685-CC57-E2B1-144D-D194EC536F03}"/>
              </a:ext>
            </a:extLst>
          </p:cNvPr>
          <p:cNvPicPr/>
          <p:nvPr/>
        </p:nvPicPr>
        <p:blipFill rotWithShape="1">
          <a:blip r:embed="rId13"/>
          <a:srcRect r="33065" b="67136"/>
          <a:stretch/>
        </p:blipFill>
        <p:spPr>
          <a:xfrm>
            <a:off x="8402411" y="8897946"/>
            <a:ext cx="5257798" cy="2018764"/>
          </a:xfrm>
          <a:prstGeom prst="rect">
            <a:avLst/>
          </a:prstGeom>
          <a:ln>
            <a:noFill/>
          </a:ln>
        </p:spPr>
      </p:pic>
      <p:sp>
        <p:nvSpPr>
          <p:cNvPr id="226" name="Text Placeholder 2">
            <a:extLst>
              <a:ext uri="{FF2B5EF4-FFF2-40B4-BE49-F238E27FC236}">
                <a16:creationId xmlns:a16="http://schemas.microsoft.com/office/drawing/2014/main" id="{41957413-A76A-2192-BCE1-06E2036C1BDB}"/>
              </a:ext>
            </a:extLst>
          </p:cNvPr>
          <p:cNvSpPr txBox="1">
            <a:spLocks/>
          </p:cNvSpPr>
          <p:nvPr/>
        </p:nvSpPr>
        <p:spPr>
          <a:xfrm>
            <a:off x="8508163" y="11042746"/>
            <a:ext cx="5247870" cy="4913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tx1"/>
                </a:solidFill>
                <a:latin typeface="Trebuchet MS" panose="020B0703020202090204" pitchFamily="34" charset="0"/>
              </a:rPr>
              <a:t>Ocean DIC concentration. </a:t>
            </a:r>
            <a:r>
              <a:rPr lang="en-US" dirty="0">
                <a:solidFill>
                  <a:schemeClr val="tx1"/>
                </a:solidFill>
                <a:latin typeface="Trebuchet MS" panose="020B0703020202090204" pitchFamily="34" charset="0"/>
              </a:rPr>
              <a:t>Carroll et al. (2022), </a:t>
            </a:r>
            <a:r>
              <a:rPr lang="en-US" i="1" dirty="0">
                <a:solidFill>
                  <a:schemeClr val="tx1"/>
                </a:solidFill>
                <a:latin typeface="Trebuchet MS" panose="020B0703020202090204" pitchFamily="34" charset="0"/>
              </a:rPr>
              <a:t>GBC</a:t>
            </a:r>
            <a:r>
              <a:rPr lang="en-US" dirty="0">
                <a:solidFill>
                  <a:schemeClr val="tx1"/>
                </a:solidFill>
                <a:latin typeface="Trebuchet MS" panose="020B0703020202090204" pitchFamily="34" charset="0"/>
              </a:rPr>
              <a:t>.</a:t>
            </a:r>
          </a:p>
          <a:p>
            <a:pPr algn="ctr"/>
            <a:endParaRPr lang="en-US" sz="14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227" name="ZoneTexte 6">
            <a:extLst>
              <a:ext uri="{FF2B5EF4-FFF2-40B4-BE49-F238E27FC236}">
                <a16:creationId xmlns:a16="http://schemas.microsoft.com/office/drawing/2014/main" id="{80F0D2B8-3721-DE20-C076-D00F64FB357E}"/>
              </a:ext>
            </a:extLst>
          </p:cNvPr>
          <p:cNvSpPr txBox="1"/>
          <p:nvPr/>
        </p:nvSpPr>
        <p:spPr>
          <a:xfrm>
            <a:off x="8274908" y="8206570"/>
            <a:ext cx="5369236" cy="1382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b) Globally consistent with data-estimates of the ocean carbon biogeochemistry</a:t>
            </a:r>
          </a:p>
          <a:p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  <a:p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  <a:p>
            <a:endParaRPr lang="en-US" sz="1677" dirty="0">
              <a:latin typeface="Arial" panose="020B0604020202020204" pitchFamily="34" charset="0"/>
              <a:ea typeface="Open Sans Semibold" pitchFamily="34" charset="0"/>
              <a:cs typeface="Arial" panose="020B060402020202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4CD1F69-85BC-098F-196A-B4C59A5E4AFE}"/>
              </a:ext>
            </a:extLst>
          </p:cNvPr>
          <p:cNvSpPr txBox="1"/>
          <p:nvPr/>
        </p:nvSpPr>
        <p:spPr>
          <a:xfrm>
            <a:off x="4000907" y="11022199"/>
            <a:ext cx="39048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rebuchet MS" panose="020B0703020202090204" pitchFamily="34" charset="0"/>
              </a:rPr>
              <a:t>Source: NASA/Goddard Space Flight Center Scientific Visualization Studio</a:t>
            </a:r>
          </a:p>
        </p:txBody>
      </p:sp>
      <p:sp>
        <p:nvSpPr>
          <p:cNvPr id="230" name="ZoneTexte 6">
            <a:extLst>
              <a:ext uri="{FF2B5EF4-FFF2-40B4-BE49-F238E27FC236}">
                <a16:creationId xmlns:a16="http://schemas.microsoft.com/office/drawing/2014/main" id="{118E408B-6C53-31C6-2F3A-783C50341406}"/>
              </a:ext>
            </a:extLst>
          </p:cNvPr>
          <p:cNvSpPr txBox="1"/>
          <p:nvPr/>
        </p:nvSpPr>
        <p:spPr>
          <a:xfrm>
            <a:off x="5890231" y="12600385"/>
            <a:ext cx="6043464" cy="350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77" dirty="0"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b) Biogeochemical runoff only in regional-scale solutions</a:t>
            </a:r>
          </a:p>
        </p:txBody>
      </p:sp>
      <p:sp>
        <p:nvSpPr>
          <p:cNvPr id="232" name="ZoneTexte 6">
            <a:extLst>
              <a:ext uri="{FF2B5EF4-FFF2-40B4-BE49-F238E27FC236}">
                <a16:creationId xmlns:a16="http://schemas.microsoft.com/office/drawing/2014/main" id="{DCF25E5C-F119-E581-8D90-7418B44CE2DD}"/>
              </a:ext>
            </a:extLst>
          </p:cNvPr>
          <p:cNvSpPr txBox="1"/>
          <p:nvPr/>
        </p:nvSpPr>
        <p:spPr>
          <a:xfrm>
            <a:off x="12033957" y="12803468"/>
            <a:ext cx="9148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ea typeface="Open Sans Semibold" pitchFamily="34" charset="0"/>
                <a:cs typeface="Arial" panose="020B0604020202020204" pitchFamily="34" charset="0"/>
              </a:rPr>
              <a:t>In this study, we introduce a new method to combine daily point-source freshwater and annual watershed biogeochemical runoff:</a:t>
            </a:r>
          </a:p>
        </p:txBody>
      </p:sp>
    </p:spTree>
    <p:extLst>
      <p:ext uri="{BB962C8B-B14F-4D97-AF65-F5344CB8AC3E}">
        <p14:creationId xmlns:p14="http://schemas.microsoft.com/office/powerpoint/2010/main" val="1876703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732</TotalTime>
  <Words>490</Words>
  <Application>Microsoft Macintosh PowerPoint</Application>
  <PresentationFormat>Custom</PresentationFormat>
  <Paragraphs>67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Trebuchet MS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Savelli, Raphael (329B)</cp:lastModifiedBy>
  <cp:revision>53</cp:revision>
  <dcterms:created xsi:type="dcterms:W3CDTF">2022-08-22T17:05:38Z</dcterms:created>
  <dcterms:modified xsi:type="dcterms:W3CDTF">2024-09-26T00:23:57Z</dcterms:modified>
</cp:coreProperties>
</file>